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regular.fntdata"/><Relationship Id="rId14" Type="http://schemas.openxmlformats.org/officeDocument/2006/relationships/slide" Target="slides/slide10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8000"/>
            </a:lvl1pPr>
            <a:lvl2pPr lvl="1" rtl="0" algn="ctr">
              <a:spcBef>
                <a:spcPts val="0"/>
              </a:spcBef>
              <a:buSzPct val="100000"/>
              <a:defRPr sz="8000"/>
            </a:lvl2pPr>
            <a:lvl3pPr lvl="2" rtl="0" algn="ctr">
              <a:spcBef>
                <a:spcPts val="0"/>
              </a:spcBef>
              <a:buSzPct val="100000"/>
              <a:defRPr sz="8000"/>
            </a:lvl3pPr>
            <a:lvl4pPr lvl="3" rtl="0" algn="ctr">
              <a:spcBef>
                <a:spcPts val="0"/>
              </a:spcBef>
              <a:buSzPct val="100000"/>
              <a:defRPr sz="8000"/>
            </a:lvl4pPr>
            <a:lvl5pPr lvl="4" rtl="0" algn="ctr">
              <a:spcBef>
                <a:spcPts val="0"/>
              </a:spcBef>
              <a:buSzPct val="100000"/>
              <a:defRPr sz="8000"/>
            </a:lvl5pPr>
            <a:lvl6pPr lvl="5" rtl="0" algn="ctr">
              <a:spcBef>
                <a:spcPts val="0"/>
              </a:spcBef>
              <a:buSzPct val="100000"/>
              <a:defRPr sz="8000"/>
            </a:lvl6pPr>
            <a:lvl7pPr lvl="6" rtl="0" algn="ctr">
              <a:spcBef>
                <a:spcPts val="0"/>
              </a:spcBef>
              <a:buSzPct val="100000"/>
              <a:defRPr sz="8000"/>
            </a:lvl7pPr>
            <a:lvl8pPr lvl="7" rtl="0" algn="ctr">
              <a:spcBef>
                <a:spcPts val="0"/>
              </a:spcBef>
              <a:buSzPct val="100000"/>
              <a:defRPr sz="8000"/>
            </a:lvl8pPr>
            <a:lvl9pPr lvl="8" rtl="0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mailto:danilo.barbato@ufabc.edu.br" TargetMode="External"/><Relationship Id="rId6" Type="http://schemas.openxmlformats.org/officeDocument/2006/relationships/hyperlink" Target="mailto:danilo.barbato@ufabc.edu.br" TargetMode="External"/><Relationship Id="rId7" Type="http://schemas.openxmlformats.org/officeDocument/2006/relationships/hyperlink" Target="mailto:danilo.barbato@ufabc.edu.br" TargetMode="External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jp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/>
              <a:t>Game Design com foco em Interface:</a:t>
            </a:r>
            <a:br>
              <a:rPr lang="pt-BR" sz="6000"/>
            </a:br>
          </a:p>
          <a:p>
            <a:pPr lvl="0" rtl="0">
              <a:spcBef>
                <a:spcPts val="0"/>
              </a:spcBef>
              <a:buNone/>
            </a:pPr>
            <a:r>
              <a:rPr lang="pt-BR" sz="4000"/>
              <a:t>Influências do design iterativo com storyboard e prototipagem no desenvolvimento de jogos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759150"/>
            <a:ext cx="8520600" cy="7089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Danilo Barbato   Alexandre Braga   Karla Vittori</a:t>
            </a:r>
          </a:p>
          <a:p>
            <a:pPr lvl="0">
              <a:spcBef>
                <a:spcPts val="0"/>
              </a:spcBef>
              <a:buNone/>
            </a:pPr>
            <a:r>
              <a:rPr lang="pt-BR" sz="1800">
                <a:solidFill>
                  <a:srgbClr val="0C343D"/>
                </a:solidFill>
              </a:rPr>
              <a:t>UFABC               PUC-SP               UFABC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96550" y="4715825"/>
            <a:ext cx="8520600" cy="3822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>
                <a:solidFill>
                  <a:srgbClr val="134F5C"/>
                </a:solidFill>
              </a:rPr>
              <a:t>Programa de Pós-Graduação em Engenharia e Gestão da Inovação - UFABC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0" y="314900"/>
            <a:ext cx="5521800" cy="8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Obrigado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0" y="1772825"/>
            <a:ext cx="5521800" cy="98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chemeClr val="hlink"/>
                </a:solidFill>
                <a:hlinkClick r:id="rId5"/>
              </a:rPr>
              <a:t>danilo.barbato</a:t>
            </a:r>
            <a:br>
              <a:rPr b="1" lang="pt-BR" sz="2400">
                <a:solidFill>
                  <a:schemeClr val="hlink"/>
                </a:solidFill>
                <a:hlinkClick r:id="rId6"/>
              </a:rPr>
            </a:br>
            <a:r>
              <a:rPr b="1" lang="pt-BR" sz="2400">
                <a:solidFill>
                  <a:schemeClr val="hlink"/>
                </a:solidFill>
                <a:hlinkClick r:id="rId7"/>
              </a:rPr>
              <a:t>@ufabc.edu.br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0" y="3557300"/>
            <a:ext cx="5521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http://bit.ly/</a:t>
            </a:r>
            <a:r>
              <a:rPr b="1" lang="pt-BR" sz="2400">
                <a:latin typeface="Source Code Pro"/>
                <a:ea typeface="Source Code Pro"/>
                <a:cs typeface="Source Code Pro"/>
                <a:sym typeface="Source Code Pro"/>
              </a:rPr>
              <a:t>innotycoon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1800" y="481499"/>
            <a:ext cx="3310500" cy="3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311700" y="2928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6000"/>
              <a:t>InnoTycoon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b="1" lang="pt-BR" sz="3000"/>
              <a:t>concepção          prototipagem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algn="ctr">
              <a:spcBef>
                <a:spcPts val="0"/>
              </a:spcBef>
              <a:buNone/>
            </a:pPr>
            <a:r>
              <a:rPr lang="pt-BR" sz="2400"/>
              <a:t>design iterativo → foco em interface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311700" y="218950"/>
            <a:ext cx="8520600" cy="101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GDD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0" y="1228912"/>
            <a:ext cx="4695826" cy="31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4796">
            <a:off x="5062100" y="1465875"/>
            <a:ext cx="2101200" cy="26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6190">
            <a:off x="6856600" y="394625"/>
            <a:ext cx="1784374" cy="231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11700" y="1431925"/>
            <a:ext cx="1762800" cy="109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Fluxo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b="26073" l="0" r="0" t="0"/>
          <a:stretch/>
        </p:blipFill>
        <p:spPr>
          <a:xfrm>
            <a:off x="2222517" y="112750"/>
            <a:ext cx="6053308" cy="4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5030950" y="1339550"/>
            <a:ext cx="3801300" cy="113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Sketches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6032" l="8673" r="11967" t="0"/>
          <a:stretch/>
        </p:blipFill>
        <p:spPr>
          <a:xfrm>
            <a:off x="258825" y="110525"/>
            <a:ext cx="4558277" cy="40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2928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Storyboard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29750" y="1252738"/>
            <a:ext cx="1978520" cy="263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6">
            <a:alphaModFix/>
          </a:blip>
          <a:srcRect b="8513" l="1519" r="2914" t="13452"/>
          <a:stretch/>
        </p:blipFill>
        <p:spPr>
          <a:xfrm rot="10800000">
            <a:off x="5962525" y="1601601"/>
            <a:ext cx="3173900" cy="19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7">
            <a:alphaModFix/>
          </a:blip>
          <a:srcRect b="0" l="9941" r="8572" t="-3114"/>
          <a:stretch/>
        </p:blipFill>
        <p:spPr>
          <a:xfrm rot="-5400000">
            <a:off x="3262974" y="971427"/>
            <a:ext cx="1964625" cy="321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311700" y="2928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Protótipo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987" y="1550449"/>
            <a:ext cx="3186227" cy="17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776" y="1550450"/>
            <a:ext cx="3186227" cy="17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7">
            <a:alphaModFix/>
          </a:blip>
          <a:srcRect b="0" l="7416" r="9526" t="0"/>
          <a:stretch/>
        </p:blipFill>
        <p:spPr>
          <a:xfrm>
            <a:off x="0" y="1550450"/>
            <a:ext cx="2646426" cy="17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11700" y="2928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Impressões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b="1" lang="pt-BR" sz="3000"/>
              <a:t>Métodos Sistemáticos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ctr">
              <a:spcBef>
                <a:spcPts val="0"/>
              </a:spcBef>
              <a:buNone/>
            </a:pPr>
            <a:r>
              <a:rPr lang="pt-BR" sz="2400"/>
              <a:t>rápidos avanços</a:t>
            </a:r>
            <a:r>
              <a:rPr lang="pt-BR" sz="2400"/>
              <a:t> → minimizar refações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2928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Erros de Fluxo e Feedbacks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9941" r="8572" t="3567"/>
          <a:stretch/>
        </p:blipFill>
        <p:spPr>
          <a:xfrm rot="-5400000">
            <a:off x="715963" y="760811"/>
            <a:ext cx="2701226" cy="4133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150" y="1474350"/>
            <a:ext cx="4810848" cy="270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